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1"/>
    <p:sldMasterId id="2147483719" r:id="rId2"/>
  </p:sldMasterIdLst>
  <p:notesMasterIdLst>
    <p:notesMasterId r:id="rId25"/>
  </p:notesMasterIdLst>
  <p:handoutMasterIdLst>
    <p:handoutMasterId r:id="rId26"/>
  </p:handoutMasterIdLst>
  <p:sldIdLst>
    <p:sldId id="292" r:id="rId3"/>
    <p:sldId id="300" r:id="rId4"/>
    <p:sldId id="293" r:id="rId5"/>
    <p:sldId id="294" r:id="rId6"/>
    <p:sldId id="295" r:id="rId7"/>
    <p:sldId id="296" r:id="rId8"/>
    <p:sldId id="297" r:id="rId9"/>
    <p:sldId id="298" r:id="rId10"/>
    <p:sldId id="299" r:id="rId11"/>
    <p:sldId id="269" r:id="rId12"/>
    <p:sldId id="277" r:id="rId13"/>
    <p:sldId id="278" r:id="rId14"/>
    <p:sldId id="286" r:id="rId15"/>
    <p:sldId id="287" r:id="rId16"/>
    <p:sldId id="275" r:id="rId17"/>
    <p:sldId id="290" r:id="rId18"/>
    <p:sldId id="279" r:id="rId19"/>
    <p:sldId id="289" r:id="rId20"/>
    <p:sldId id="280" r:id="rId21"/>
    <p:sldId id="284" r:id="rId22"/>
    <p:sldId id="291" r:id="rId23"/>
    <p:sldId id="274" r:id="rId24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D7B76"/>
    <a:srgbClr val="B7B7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6140" autoAdjust="0"/>
    <p:restoredTop sz="85386" autoAdjust="0"/>
  </p:normalViewPr>
  <p:slideViewPr>
    <p:cSldViewPr snapToGrid="0" snapToObjects="1">
      <p:cViewPr varScale="1">
        <p:scale>
          <a:sx n="97" d="100"/>
          <a:sy n="97" d="100"/>
        </p:scale>
        <p:origin x="150" y="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144" d="100"/>
          <a:sy n="144" d="100"/>
        </p:scale>
        <p:origin x="2064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xmlns="" id="{D26E9420-AC71-1F45-8642-E650ACB6C37B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DFAD9AE2-0F6A-A84A-8CB4-EE6A0B581E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F7D90C-3BEC-8840-A549-46A67505111E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40AC511-27C8-0447-A9C1-18BC730B125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0A3BD23-A452-0041-90DC-0330F615806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75D7DB5-EC81-ED43-A94E-8F6609CFF43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6870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52C0E9-CA0A-E746-ACF7-AE5F9FDCD180}" type="datetimeFigureOut">
              <a:rPr lang="en-US" smtClean="0"/>
              <a:t>7/6/2022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28D3EB-73CA-2440-A432-FABDB04B22D9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56766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153392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8D3EB-73CA-2440-A432-FABDB04B22D9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755943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8D3EB-73CA-2440-A432-FABDB04B22D9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2872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8D3EB-73CA-2440-A432-FABDB04B22D9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2584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8D3EB-73CA-2440-A432-FABDB04B22D9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02406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arenR"/>
            </a:pPr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8D3EB-73CA-2440-A432-FABDB04B22D9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89954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8D3EB-73CA-2440-A432-FABDB04B22D9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390099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8D3EB-73CA-2440-A432-FABDB04B22D9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30910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8D3EB-73CA-2440-A432-FABDB04B22D9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7535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8D3EB-73CA-2440-A432-FABDB04B22D9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57419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sz="1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8D3EB-73CA-2440-A432-FABDB04B22D9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28475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Google Shape;54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305841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8D3EB-73CA-2440-A432-FABDB04B22D9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054863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8D3EB-73CA-2440-A432-FABDB04B22D9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756928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D28D3EB-73CA-2440-A432-FABDB04B22D9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1068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12fc3e0ec1f_0_1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12fc3e0ec1f_0_14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80619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13300ed435d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13300ed435d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79970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13300ed435d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13300ed435d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14111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13300ed435d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13300ed435d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051934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g13300ed435d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g13300ed435d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936371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13300ed435d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13300ed435d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644653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12fc3e0ec1f_0_1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12fc3e0ec1f_0_1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20780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0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80760744-1A42-8041-AF3E-EDD13F6BB3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75" y="-788988"/>
            <a:ext cx="4386263" cy="5476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11" descr="Logo&#10;&#10;Description automatically generated">
            <a:extLst>
              <a:ext uri="{FF2B5EF4-FFF2-40B4-BE49-F238E27FC236}">
                <a16:creationId xmlns:a16="http://schemas.microsoft.com/office/drawing/2014/main" xmlns="" id="{0DC4F249-FC5C-4E4F-90B5-95BE148A157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2838450"/>
            <a:ext cx="4032250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65299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6"/>
          <p:cNvSpPr txBox="1">
            <a:spLocks noGrp="1"/>
          </p:cNvSpPr>
          <p:nvPr>
            <p:ph type="title"/>
          </p:nvPr>
        </p:nvSpPr>
        <p:spPr>
          <a:xfrm>
            <a:off x="406400" y="412467"/>
            <a:ext cx="11383600" cy="997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1pPr>
            <a:lvl2pPr lvl="1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2pPr>
            <a:lvl3pPr lvl="2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3pPr>
            <a:lvl4pPr lvl="3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4pPr>
            <a:lvl5pPr lvl="4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5pPr>
            <a:lvl6pPr lvl="5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6pPr>
            <a:lvl7pPr lvl="6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7pPr>
            <a:lvl8pPr lvl="7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8pPr>
            <a:lvl9pPr lvl="8">
              <a:spcBef>
                <a:spcPts val="0"/>
              </a:spcBef>
              <a:spcAft>
                <a:spcPts val="0"/>
              </a:spcAft>
              <a:buSzPts val="4000"/>
              <a:buNone/>
              <a:defRPr sz="5333"/>
            </a:lvl9pPr>
          </a:lstStyle>
          <a:p>
            <a:endParaRPr/>
          </a:p>
        </p:txBody>
      </p:sp>
      <p:sp>
        <p:nvSpPr>
          <p:cNvPr id="28" name="Google Shape;28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212121"/>
                </a:solidFill>
              </a:rPr>
              <a:pPr/>
              <a:t>‹#›</a:t>
            </a:fld>
            <a:endParaRPr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70030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dk1"/>
                </a:highlight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dk1"/>
                </a:highlight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dk1"/>
                </a:highlight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dk1"/>
                </a:highlight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dk1"/>
                </a:highlight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dk1"/>
                </a:highlight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dk1"/>
                </a:highlight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dk1"/>
                </a:highlight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4000"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2" name="Google Shape;32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212121"/>
                </a:solidFill>
              </a:rPr>
              <a:pPr/>
              <a:t>‹#›</a:t>
            </a:fld>
            <a:endParaRPr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94794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8"/>
          <p:cNvSpPr txBox="1">
            <a:spLocks noGrp="1"/>
          </p:cNvSpPr>
          <p:nvPr>
            <p:ph type="title"/>
          </p:nvPr>
        </p:nvSpPr>
        <p:spPr>
          <a:xfrm>
            <a:off x="653667" y="701800"/>
            <a:ext cx="74916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None/>
              <a:defRPr sz="8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fld id="{00000000-1234-1234-1234-123412341234}" type="slidenum">
              <a:rPr lang="en">
                <a:solidFill>
                  <a:srgbClr val="FFFFFF"/>
                </a:solidFill>
              </a:rPr>
              <a:pPr/>
              <a:t>‹#›</a:t>
            </a:fld>
            <a:endParaRPr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36935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9"/>
          <p:cNvSpPr/>
          <p:nvPr/>
        </p:nvSpPr>
        <p:spPr>
          <a:xfrm>
            <a:off x="6096000" y="-33"/>
            <a:ext cx="6096000" cy="68580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cxnSp>
        <p:nvCxnSpPr>
          <p:cNvPr id="38" name="Google Shape;38;p9"/>
          <p:cNvCxnSpPr/>
          <p:nvPr/>
        </p:nvCxnSpPr>
        <p:spPr>
          <a:xfrm>
            <a:off x="6706233" y="5994000"/>
            <a:ext cx="6244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39" name="Google Shape;39;p9"/>
          <p:cNvSpPr txBox="1">
            <a:spLocks noGrp="1"/>
          </p:cNvSpPr>
          <p:nvPr>
            <p:ph type="title"/>
          </p:nvPr>
        </p:nvSpPr>
        <p:spPr>
          <a:xfrm>
            <a:off x="354000" y="1441867"/>
            <a:ext cx="5393600" cy="228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400"/>
              <a:buNone/>
              <a:defRPr sz="7200"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ubTitle" idx="1"/>
          </p:nvPr>
        </p:nvSpPr>
        <p:spPr>
          <a:xfrm>
            <a:off x="354000" y="3793631"/>
            <a:ext cx="5393600" cy="1794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41" name="Google Shape;41;p9"/>
          <p:cNvSpPr txBox="1">
            <a:spLocks noGrp="1"/>
          </p:cNvSpPr>
          <p:nvPr>
            <p:ph type="body" idx="2"/>
          </p:nvPr>
        </p:nvSpPr>
        <p:spPr>
          <a:xfrm>
            <a:off x="6586000" y="965600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lt1"/>
                </a:highlight>
              </a:defRPr>
            </a:lvl9pPr>
          </a:lstStyle>
          <a:p>
            <a:endParaRPr/>
          </a:p>
        </p:txBody>
      </p:sp>
      <p:sp>
        <p:nvSpPr>
          <p:cNvPr id="42" name="Google Shape;42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212121"/>
                </a:solidFill>
              </a:rPr>
              <a:pPr/>
              <a:t>‹#›</a:t>
            </a:fld>
            <a:endParaRPr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95768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0"/>
          <p:cNvSpPr txBox="1">
            <a:spLocks noGrp="1"/>
          </p:cNvSpPr>
          <p:nvPr>
            <p:ph type="body" idx="1"/>
          </p:nvPr>
        </p:nvSpPr>
        <p:spPr>
          <a:xfrm>
            <a:off x="426000" y="5640767"/>
            <a:ext cx="7998400" cy="79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400"/>
              <a:buFont typeface="Amatic SC"/>
              <a:buNone/>
              <a:defRPr sz="3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Google Shape;45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212121"/>
                </a:solidFill>
              </a:rPr>
              <a:pPr/>
              <a:t>‹#›</a:t>
            </a:fld>
            <a:endParaRPr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731622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653700"/>
            <a:ext cx="11360800" cy="264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6000">
                <a:solidFill>
                  <a:schemeClr val="lt1"/>
                </a:solidFill>
                <a:highlight>
                  <a:schemeClr val="accent1"/>
                </a:highlight>
              </a:defRPr>
            </a:lvl9pPr>
          </a:lstStyle>
          <a:p>
            <a:r>
              <a:t>xx%</a:t>
            </a:r>
          </a:p>
        </p:txBody>
      </p:sp>
      <p:sp>
        <p:nvSpPr>
          <p:cNvPr id="48" name="Google Shape;48;p11"/>
          <p:cNvSpPr txBox="1">
            <a:spLocks noGrp="1"/>
          </p:cNvSpPr>
          <p:nvPr>
            <p:ph type="body" idx="1"/>
          </p:nvPr>
        </p:nvSpPr>
        <p:spPr>
          <a:xfrm>
            <a:off x="415600" y="44061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1pPr>
            <a:lvl2pPr marL="1219170" lvl="1" indent="-42332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2pPr>
            <a:lvl3pPr marL="1828754" lvl="2" indent="-42332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3pPr>
            <a:lvl4pPr marL="2438339" lvl="3" indent="-42332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4pPr>
            <a:lvl5pPr marL="3047924" lvl="4" indent="-42332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5pPr>
            <a:lvl6pPr marL="3657509" lvl="5" indent="-42332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6pPr>
            <a:lvl7pPr marL="4267093" lvl="6" indent="-42332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●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7pPr>
            <a:lvl8pPr marL="4876678" lvl="7" indent="-42332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○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8pPr>
            <a:lvl9pPr marL="5486263" lvl="8" indent="-423323" algn="ctr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400"/>
              <a:buChar char="■"/>
              <a:defRPr>
                <a:solidFill>
                  <a:schemeClr val="accent1"/>
                </a:solidFill>
                <a:highlight>
                  <a:schemeClr val="dk1"/>
                </a:highlight>
              </a:defRPr>
            </a:lvl9pPr>
          </a:lstStyle>
          <a:p>
            <a:endParaRPr/>
          </a:p>
        </p:txBody>
      </p:sp>
      <p:sp>
        <p:nvSpPr>
          <p:cNvPr id="49" name="Google Shape;49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212121"/>
                </a:solidFill>
              </a:rPr>
              <a:pPr/>
              <a:t>‹#›</a:t>
            </a:fld>
            <a:endParaRPr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94012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212121"/>
                </a:solidFill>
              </a:rPr>
              <a:pPr/>
              <a:t>‹#›</a:t>
            </a:fld>
            <a:endParaRPr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67735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0949A45-FA64-4A4F-A135-41F11D478AD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noFill/>
            </a:endParaRPr>
          </a:p>
        </p:txBody>
      </p:sp>
      <p:pic>
        <p:nvPicPr>
          <p:cNvPr id="12" name="Picture 22" descr="Shape, arrow&#10;&#10;Description automatically generated">
            <a:extLst>
              <a:ext uri="{FF2B5EF4-FFF2-40B4-BE49-F238E27FC236}">
                <a16:creationId xmlns:a16="http://schemas.microsoft.com/office/drawing/2014/main" xmlns="" id="{D0CFD19A-30C6-E94C-81EB-F48697D75D3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4038" y="-3233738"/>
            <a:ext cx="6122987" cy="9369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23" descr="Shape, arrow&#10;&#10;Description automatically generated">
            <a:extLst>
              <a:ext uri="{FF2B5EF4-FFF2-40B4-BE49-F238E27FC236}">
                <a16:creationId xmlns:a16="http://schemas.microsoft.com/office/drawing/2014/main" xmlns="" id="{8551C192-6A39-3A4C-AD99-4149F38CAB7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47051" y="-1555750"/>
            <a:ext cx="6122987" cy="9369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7782D327-6668-CA42-84AD-5292450E2AD4}"/>
              </a:ext>
            </a:extLst>
          </p:cNvPr>
          <p:cNvSpPr txBox="1">
            <a:spLocks/>
          </p:cNvSpPr>
          <p:nvPr userDrawn="1"/>
        </p:nvSpPr>
        <p:spPr>
          <a:xfrm>
            <a:off x="468312" y="6335713"/>
            <a:ext cx="3314669" cy="188912"/>
          </a:xfrm>
          <a:prstGeom prst="rect">
            <a:avLst/>
          </a:prstGeom>
        </p:spPr>
        <p:txBody>
          <a:bodyPr lIns="0" tIns="108000" rIns="0" bIns="10800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200" b="1" i="0" kern="1200" baseline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Back to work after Maternity Leave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3B5CDEA-D0E1-AE41-8AA5-2CE78DC5ADBF}"/>
              </a:ext>
            </a:extLst>
          </p:cNvPr>
          <p:cNvCxnSpPr/>
          <p:nvPr userDrawn="1"/>
        </p:nvCxnSpPr>
        <p:spPr>
          <a:xfrm>
            <a:off x="3684543" y="6350794"/>
            <a:ext cx="0" cy="2032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865835AD-BDA7-8E42-8506-32E22AD6B6C6}"/>
              </a:ext>
            </a:extLst>
          </p:cNvPr>
          <p:cNvSpPr txBox="1">
            <a:spLocks/>
          </p:cNvSpPr>
          <p:nvPr userDrawn="1"/>
        </p:nvSpPr>
        <p:spPr>
          <a:xfrm>
            <a:off x="3903490" y="6350794"/>
            <a:ext cx="1584325" cy="144462"/>
          </a:xfrm>
          <a:prstGeom prst="rect">
            <a:avLst/>
          </a:prstGeom>
        </p:spPr>
        <p:txBody>
          <a:bodyPr lIns="0" tIns="108000" rIns="0" bIns="10800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05–07–2022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9" name="Picture 19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xmlns="" id="{A99B0147-1E8D-D840-B63C-4485DB1B01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6225" y="2838450"/>
            <a:ext cx="4035425" cy="1344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0" descr="Shape&#10;&#10;Description automatically generated with medium confidence">
            <a:extLst>
              <a:ext uri="{FF2B5EF4-FFF2-40B4-BE49-F238E27FC236}">
                <a16:creationId xmlns:a16="http://schemas.microsoft.com/office/drawing/2014/main" xmlns="" id="{EE4745CC-196E-9B4A-9C1E-959BF66ED54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4875" y="-788988"/>
            <a:ext cx="4386263" cy="5475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48EFC16-DCC4-3348-9E44-A9E7DF6AC283}"/>
              </a:ext>
            </a:extLst>
          </p:cNvPr>
          <p:cNvCxnSpPr/>
          <p:nvPr userDrawn="1"/>
        </p:nvCxnSpPr>
        <p:spPr>
          <a:xfrm>
            <a:off x="487363" y="6197600"/>
            <a:ext cx="11237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615009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60949A45-FA64-4A4F-A135-41F11D478ADE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noFill/>
            </a:endParaRPr>
          </a:p>
        </p:txBody>
      </p:sp>
      <p:pic>
        <p:nvPicPr>
          <p:cNvPr id="14" name="Picture 18" descr="Shape, arrow&#10;&#10;Description automatically generated">
            <a:extLst>
              <a:ext uri="{FF2B5EF4-FFF2-40B4-BE49-F238E27FC236}">
                <a16:creationId xmlns:a16="http://schemas.microsoft.com/office/drawing/2014/main" xmlns="" id="{46743541-DC78-7D40-970A-A5375C31F8B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alphaModFix amt="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6368" y="-977765"/>
            <a:ext cx="6869113" cy="1051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Date Placeholder 3">
            <a:extLst>
              <a:ext uri="{FF2B5EF4-FFF2-40B4-BE49-F238E27FC236}">
                <a16:creationId xmlns:a16="http://schemas.microsoft.com/office/drawing/2014/main" xmlns="" id="{7782D327-6668-CA42-84AD-5292450E2AD4}"/>
              </a:ext>
            </a:extLst>
          </p:cNvPr>
          <p:cNvSpPr txBox="1">
            <a:spLocks/>
          </p:cNvSpPr>
          <p:nvPr userDrawn="1"/>
        </p:nvSpPr>
        <p:spPr>
          <a:xfrm>
            <a:off x="487363" y="6423025"/>
            <a:ext cx="3451361" cy="144462"/>
          </a:xfrm>
          <a:prstGeom prst="rect">
            <a:avLst/>
          </a:prstGeom>
        </p:spPr>
        <p:txBody>
          <a:bodyPr lIns="0" tIns="108000" rIns="0" bIns="10800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kern="1200" baseline="0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Back to work after Maternity Leave</a:t>
            </a:r>
            <a:endParaRPr lang="en-US" b="1" dirty="0" smtClean="0">
              <a:solidFill>
                <a:schemeClr val="bg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73B5CDEA-D0E1-AE41-8AA5-2CE78DC5ADBF}"/>
              </a:ext>
            </a:extLst>
          </p:cNvPr>
          <p:cNvCxnSpPr/>
          <p:nvPr userDrawn="1"/>
        </p:nvCxnSpPr>
        <p:spPr>
          <a:xfrm>
            <a:off x="3919674" y="6321425"/>
            <a:ext cx="0" cy="20320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Date Placeholder 3">
            <a:extLst>
              <a:ext uri="{FF2B5EF4-FFF2-40B4-BE49-F238E27FC236}">
                <a16:creationId xmlns:a16="http://schemas.microsoft.com/office/drawing/2014/main" xmlns="" id="{865835AD-BDA7-8E42-8506-32E22AD6B6C6}"/>
              </a:ext>
            </a:extLst>
          </p:cNvPr>
          <p:cNvSpPr txBox="1">
            <a:spLocks/>
          </p:cNvSpPr>
          <p:nvPr userDrawn="1"/>
        </p:nvSpPr>
        <p:spPr>
          <a:xfrm>
            <a:off x="4074478" y="6335713"/>
            <a:ext cx="1584325" cy="144462"/>
          </a:xfrm>
          <a:prstGeom prst="rect">
            <a:avLst/>
          </a:prstGeom>
        </p:spPr>
        <p:txBody>
          <a:bodyPr lIns="0" tIns="108000" rIns="0" bIns="10800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chemeClr val="bg1"/>
                </a:solidFill>
              </a:rPr>
              <a:t>05–07–2022</a:t>
            </a:r>
            <a:endParaRPr lang="en-US" b="1" dirty="0">
              <a:solidFill>
                <a:schemeClr val="bg1"/>
              </a:solidFill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948EFC16-DCC4-3348-9E44-A9E7DF6AC283}"/>
              </a:ext>
            </a:extLst>
          </p:cNvPr>
          <p:cNvCxnSpPr/>
          <p:nvPr userDrawn="1"/>
        </p:nvCxnSpPr>
        <p:spPr>
          <a:xfrm>
            <a:off x="487363" y="6197600"/>
            <a:ext cx="11237912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Title 1">
            <a:extLst>
              <a:ext uri="{FF2B5EF4-FFF2-40B4-BE49-F238E27FC236}">
                <a16:creationId xmlns:a16="http://schemas.microsoft.com/office/drawing/2014/main" xmlns="" id="{3C9ECCB5-C4C9-7D4C-A718-09E10CFB43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832" y="895151"/>
            <a:ext cx="10515600" cy="468280"/>
          </a:xfrm>
          <a:prstGeom prst="rect">
            <a:avLst/>
          </a:prstGeom>
        </p:spPr>
        <p:txBody>
          <a:bodyPr lIns="0" tIns="0" bIns="0">
            <a:normAutofit/>
          </a:bodyPr>
          <a:lstStyle>
            <a:lvl1pPr>
              <a:defRPr sz="3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0" name="Date Placeholder 3">
            <a:extLst>
              <a:ext uri="{FF2B5EF4-FFF2-40B4-BE49-F238E27FC236}">
                <a16:creationId xmlns:a16="http://schemas.microsoft.com/office/drawing/2014/main" xmlns="" id="{B12D7E96-9B3E-F540-8293-F61C2C1F143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458575" y="6321425"/>
            <a:ext cx="252413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E6CF7760-DFA6-B347-A21D-4B70DCD74664}" type="slidenum">
              <a:rPr lang="en-US" altLang="en-US" sz="120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‹#›</a:t>
            </a:fld>
            <a:endParaRPr lang="en-US" altLang="en-US" sz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36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832" y="895151"/>
            <a:ext cx="10515600" cy="468280"/>
          </a:xfrm>
          <a:prstGeom prst="rect">
            <a:avLst/>
          </a:prstGeom>
        </p:spPr>
        <p:txBody>
          <a:bodyPr lIns="0" tIns="0" bIns="0">
            <a:normAutofit/>
          </a:bodyPr>
          <a:lstStyle>
            <a:lvl1pPr>
              <a:defRPr sz="3600" b="1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23323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0888" y="895151"/>
            <a:ext cx="11219777" cy="468280"/>
          </a:xfrm>
          <a:prstGeom prst="rect">
            <a:avLst/>
          </a:prstGeom>
        </p:spPr>
        <p:txBody>
          <a:bodyPr lIns="0" tIns="0" bIns="0">
            <a:normAutofit/>
          </a:bodyPr>
          <a:lstStyle>
            <a:lvl1pPr algn="ctr">
              <a:defRPr sz="3600" b="1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8218907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0" y="0"/>
            <a:ext cx="12192000" cy="4572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415600" y="522867"/>
            <a:ext cx="11360800" cy="3587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1pPr>
            <a:lvl2pPr lvl="1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2pPr>
            <a:lvl3pPr lvl="2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3pPr>
            <a:lvl4pPr lvl="3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4pPr>
            <a:lvl5pPr lvl="4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5pPr>
            <a:lvl6pPr lvl="5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6pPr>
            <a:lvl7pPr lvl="6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7pPr>
            <a:lvl8pPr lvl="7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8pPr>
            <a:lvl9pPr lvl="8" algn="ctr">
              <a:spcBef>
                <a:spcPts val="0"/>
              </a:spcBef>
              <a:spcAft>
                <a:spcPts val="0"/>
              </a:spcAft>
              <a:buSzPts val="8000"/>
              <a:buNone/>
              <a:defRPr sz="10666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415600" y="5187200"/>
            <a:ext cx="11360800" cy="94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100"/>
              <a:buNone/>
              <a:defRPr sz="28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212121"/>
                </a:solidFill>
              </a:rPr>
              <a:pPr/>
              <a:t>‹#›</a:t>
            </a:fld>
            <a:endParaRPr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325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 txBox="1">
            <a:spLocks noGrp="1"/>
          </p:cNvSpPr>
          <p:nvPr>
            <p:ph type="title"/>
          </p:nvPr>
        </p:nvSpPr>
        <p:spPr>
          <a:xfrm>
            <a:off x="3737000" y="1070000"/>
            <a:ext cx="4718000" cy="4718000"/>
          </a:xfrm>
          <a:prstGeom prst="rect">
            <a:avLst/>
          </a:prstGeom>
          <a:solidFill>
            <a:srgbClr val="FFFFFF"/>
          </a:solidFill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6" name="Google Shape;16;p3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212121"/>
                </a:solidFill>
              </a:rPr>
              <a:pPr/>
              <a:t>‹#›</a:t>
            </a:fld>
            <a:endParaRPr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86759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4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20" name="Google Shape;20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212121"/>
                </a:solidFill>
              </a:rPr>
              <a:pPr/>
              <a:t>‹#›</a:t>
            </a:fld>
            <a:endParaRPr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5256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5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53332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body" idx="2"/>
          </p:nvPr>
        </p:nvSpPr>
        <p:spPr>
          <a:xfrm>
            <a:off x="6443200" y="1638233"/>
            <a:ext cx="5333200" cy="445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5" name="Google Shape;25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212121"/>
                </a:solidFill>
              </a:rPr>
              <a:pPr/>
              <a:t>‹#›</a:t>
            </a:fld>
            <a:endParaRPr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0921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8" descr="Shape, arrow&#10;&#10;Description automatically generated">
            <a:extLst>
              <a:ext uri="{FF2B5EF4-FFF2-40B4-BE49-F238E27FC236}">
                <a16:creationId xmlns:a16="http://schemas.microsoft.com/office/drawing/2014/main" xmlns="" id="{8C9AD6B9-7FA6-B748-BAB7-FA0515FC4DC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7">
            <a:alphaModFix am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5575" y="-984250"/>
            <a:ext cx="6869113" cy="10514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xmlns="" id="{5E471BEA-952F-EC4E-855D-2F6556D69450}"/>
              </a:ext>
            </a:extLst>
          </p:cNvPr>
          <p:cNvCxnSpPr/>
          <p:nvPr userDrawn="1"/>
        </p:nvCxnSpPr>
        <p:spPr>
          <a:xfrm>
            <a:off x="487363" y="6197600"/>
            <a:ext cx="11237912" cy="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5" name="Date Placeholder 3">
            <a:extLst>
              <a:ext uri="{FF2B5EF4-FFF2-40B4-BE49-F238E27FC236}">
                <a16:creationId xmlns:a16="http://schemas.microsoft.com/office/drawing/2014/main" xmlns="" id="{8D7E0EA0-43DF-914A-B365-5E0D0A58F4FC}"/>
              </a:ext>
            </a:extLst>
          </p:cNvPr>
          <p:cNvSpPr txBox="1">
            <a:spLocks/>
          </p:cNvSpPr>
          <p:nvPr userDrawn="1"/>
        </p:nvSpPr>
        <p:spPr>
          <a:xfrm>
            <a:off x="487363" y="6429580"/>
            <a:ext cx="3646487" cy="119062"/>
          </a:xfrm>
          <a:prstGeom prst="rect">
            <a:avLst/>
          </a:prstGeom>
        </p:spPr>
        <p:txBody>
          <a:bodyPr lIns="0" tIns="108000" rIns="0" bIns="10800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b="1" i="0" kern="1200" baseline="0" dirty="0" smtClean="0">
                <a:solidFill>
                  <a:schemeClr val="tx1"/>
                </a:solidFill>
                <a:effectLst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Back to work after Maternity Leave</a:t>
            </a:r>
            <a:endParaRPr lang="en-US" b="1" dirty="0" smtClean="0">
              <a:solidFill>
                <a:schemeClr val="tx1"/>
              </a:solidFill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1" dirty="0">
              <a:solidFill>
                <a:schemeClr val="tx1"/>
              </a:solidFill>
            </a:endParaRP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E1EB1EF4-5857-FB42-BE9B-133A78D9352F}"/>
              </a:ext>
            </a:extLst>
          </p:cNvPr>
          <p:cNvCxnSpPr/>
          <p:nvPr userDrawn="1"/>
        </p:nvCxnSpPr>
        <p:spPr>
          <a:xfrm>
            <a:off x="3945799" y="6285911"/>
            <a:ext cx="0" cy="203200"/>
          </a:xfrm>
          <a:prstGeom prst="line">
            <a:avLst/>
          </a:prstGeom>
          <a:ln w="1270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Date Placeholder 3">
            <a:extLst>
              <a:ext uri="{FF2B5EF4-FFF2-40B4-BE49-F238E27FC236}">
                <a16:creationId xmlns:a16="http://schemas.microsoft.com/office/drawing/2014/main" xmlns="" id="{C690D54B-F8A8-A545-B300-5128FA6D8ECD}"/>
              </a:ext>
            </a:extLst>
          </p:cNvPr>
          <p:cNvSpPr txBox="1">
            <a:spLocks/>
          </p:cNvSpPr>
          <p:nvPr userDrawn="1"/>
        </p:nvSpPr>
        <p:spPr>
          <a:xfrm>
            <a:off x="4114800" y="6310313"/>
            <a:ext cx="1584325" cy="144462"/>
          </a:xfrm>
          <a:prstGeom prst="rect">
            <a:avLst/>
          </a:prstGeom>
        </p:spPr>
        <p:txBody>
          <a:bodyPr lIns="0" tIns="108000" rIns="0" bIns="108000" anchor="ctr"/>
          <a:lstStyle>
            <a:defPPr>
              <a:defRPr lang="en-US"/>
            </a:defPPr>
            <a:lvl1pPr marL="0" algn="l" defTabSz="914400" rtl="0" eaLnBrk="1" latinLnBrk="0" hangingPunct="1">
              <a:defRPr sz="12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/>
              <a:t>05–07–2022</a:t>
            </a:r>
            <a:endParaRPr lang="en-US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8" r:id="rId3"/>
    <p:sldLayoutId id="2147483716" r:id="rId4"/>
    <p:sldLayoutId id="2147483717" r:id="rId5"/>
  </p:sldLayoutIdLst>
  <p:hf hdr="0" ftr="0" dt="0"/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2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Source Code Pro"/>
              <a:buChar char="●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●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○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Source Code Pro"/>
              <a:buChar char="■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333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 algn="r">
              <a:buNone/>
              <a:defRPr sz="1333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 algn="r">
              <a:buNone/>
              <a:defRPr sz="1333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 algn="r">
              <a:buNone/>
              <a:defRPr sz="1333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 algn="r">
              <a:buNone/>
              <a:defRPr sz="1333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 algn="r">
              <a:buNone/>
              <a:defRPr sz="1333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 algn="r">
              <a:buNone/>
              <a:defRPr sz="1333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 algn="r">
              <a:buNone/>
              <a:defRPr sz="1333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 algn="r">
              <a:buNone/>
              <a:defRPr sz="1333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fld id="{00000000-1234-1234-1234-123412341234}" type="slidenum">
              <a:rPr lang="en" kern="0" smtClean="0">
                <a:solidFill>
                  <a:srgbClr val="212121"/>
                </a:solidFill>
              </a:rPr>
              <a:pPr eaLnBrk="1" fontAlgn="auto" hangingPunct="1"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</a:pPr>
              <a:t>‹#›</a:t>
            </a:fld>
            <a:endParaRPr lang="en" kern="0">
              <a:solidFill>
                <a:srgbClr val="21212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29846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  <p:sldLayoutId id="2147483729" r:id="rId10"/>
    <p:sldLayoutId id="214748373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5.png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6" Type="http://schemas.openxmlformats.org/officeDocument/2006/relationships/hyperlink" Target="mailto:gemma@coachandbloom.cok.u" TargetMode="External"/><Relationship Id="rId5" Type="http://schemas.openxmlformats.org/officeDocument/2006/relationships/hyperlink" Target="http://www.coachandbloom.co.uk/" TargetMode="Externa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415600" y="522867"/>
            <a:ext cx="11360800" cy="358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r>
              <a:rPr lang="en" sz="7200" dirty="0" smtClean="0">
                <a:solidFill>
                  <a:srgbClr val="005F6A"/>
                </a:solidFill>
              </a:rPr>
              <a:t>Back to work after maternity leave</a:t>
            </a:r>
            <a:endParaRPr sz="7200" dirty="0">
              <a:solidFill>
                <a:srgbClr val="005F6A"/>
              </a:solidFill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88475" y="3310500"/>
            <a:ext cx="11360800" cy="94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indent="0"/>
            <a:r>
              <a:rPr lang="en" dirty="0" smtClean="0">
                <a:latin typeface="Amatic SC"/>
                <a:ea typeface="Amatic SC"/>
                <a:cs typeface="Amatic SC"/>
                <a:sym typeface="Amatic SC"/>
              </a:rPr>
              <a:t>Confidence Coaching &amp; Employee Rights</a:t>
            </a:r>
            <a:endParaRPr dirty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 amt="14000"/>
          </a:blip>
          <a:srcRect l="35694" t="25885" r="34239" b="28356"/>
          <a:stretch/>
        </p:blipFill>
        <p:spPr>
          <a:xfrm>
            <a:off x="-459166" y="1924200"/>
            <a:ext cx="3436367" cy="5230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19765" y="4828736"/>
            <a:ext cx="1824632" cy="182189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56" y="5182633"/>
            <a:ext cx="2935230" cy="984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928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78832" y="897683"/>
            <a:ext cx="10515600" cy="468280"/>
          </a:xfrm>
        </p:spPr>
        <p:txBody>
          <a:bodyPr>
            <a:normAutofit fontScale="90000"/>
          </a:bodyPr>
          <a:lstStyle/>
          <a:p>
            <a:r>
              <a:rPr lang="en-GB" dirty="0"/>
              <a:t>Introduction &amp; Connect with </a:t>
            </a:r>
            <a:r>
              <a:rPr lang="en-GB" dirty="0" smtClean="0"/>
              <a:t>Us</a:t>
            </a:r>
            <a:endParaRPr lang="en-GB" dirty="0"/>
          </a:p>
        </p:txBody>
      </p:sp>
      <p:sp>
        <p:nvSpPr>
          <p:cNvPr id="4" name="Rectangle 3"/>
          <p:cNvSpPr/>
          <p:nvPr/>
        </p:nvSpPr>
        <p:spPr>
          <a:xfrm>
            <a:off x="1435351" y="4933679"/>
            <a:ext cx="956758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Open the LinkedIn app on your mobile device.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Tap the QR code in the Search bar at the top of your LinkedIn homepage.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Tap the Scan tab.</a:t>
            </a:r>
          </a:p>
          <a:p>
            <a:pPr marL="342900" indent="-342900">
              <a:buFont typeface="+mj-lt"/>
              <a:buAutoNum type="arabicPeriod"/>
            </a:pPr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Hold your mobile device directly above the LinkedIn member's QR code that you'd like to connect with.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944624" y="4124777"/>
            <a:ext cx="24416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b="1" dirty="0" smtClean="0">
                <a:latin typeface="Arial" panose="020B0604020202020204" pitchFamily="34" charset="0"/>
                <a:cs typeface="Arial" panose="020B0604020202020204" pitchFamily="34" charset="0"/>
              </a:rPr>
              <a:t>David Rushmere</a:t>
            </a:r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 smtClean="0">
                <a:latin typeface="Arial" panose="020B0604020202020204" pitchFamily="34" charset="0"/>
                <a:cs typeface="Arial" panose="020B0604020202020204" pitchFamily="34" charset="0"/>
              </a:rPr>
              <a:t>Partner | Employment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930" y="1471197"/>
            <a:ext cx="2629212" cy="26292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4624" y="1566478"/>
            <a:ext cx="1597152" cy="2395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8437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Key Rights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78832" y="1677330"/>
            <a:ext cx="9190583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Rights on return from Maternity Leave.</a:t>
            </a:r>
            <a:endParaRPr lang="en-GB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AutoNum type="arabicPeriod"/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to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priority for alternative roles in redundancy.</a:t>
            </a:r>
          </a:p>
          <a:p>
            <a:pPr marL="342900" indent="-342900">
              <a:buAutoNum type="arabicPeriod"/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Protection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dismissal, detriment or discrimination because of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pregnancy, childbirth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 taking maternity leave.</a:t>
            </a:r>
          </a:p>
          <a:p>
            <a:pPr marL="342900" indent="-342900">
              <a:buFontTx/>
              <a:buAutoNum type="arabicPeriod"/>
            </a:pP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Holiday accrual whilst on maternity leave.</a:t>
            </a:r>
          </a:p>
          <a:p>
            <a:pPr marL="342900" indent="-342900">
              <a:buAutoNum type="arabicPeriod"/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to request flexible working on return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342900" indent="-342900">
              <a:buAutoNum type="arabicPeriod"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881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5C02C-B940-2D4C-A0FF-C5D612E9D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5" y="820610"/>
            <a:ext cx="10515600" cy="42873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Rights on return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pic>
        <p:nvPicPr>
          <p:cNvPr id="6147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179512AE-5D2A-9842-A19C-27B315F67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138" y="6210300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25D4B6B-85CC-5F46-B158-3112810A6A53}"/>
              </a:ext>
            </a:extLst>
          </p:cNvPr>
          <p:cNvSpPr txBox="1"/>
          <p:nvPr/>
        </p:nvSpPr>
        <p:spPr>
          <a:xfrm>
            <a:off x="1079505" y="1525270"/>
            <a:ext cx="9380829" cy="2277547"/>
          </a:xfrm>
          <a:prstGeom prst="rect">
            <a:avLst/>
          </a:prstGeom>
          <a:noFill/>
        </p:spPr>
        <p:txBody>
          <a:bodyPr wrap="square" lIns="0" tIns="0" rIns="0" bIns="0" numCol="1" spcCol="28800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Total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leave is 26 weeks or less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- same job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otal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leave of more than 26 weeks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– can be a different job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Claim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 pregnancy and maternity discrimination and automatic unfair dismissal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Genuine redundancy can still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occur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No small employer exemption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693493E8-9592-9142-9F26-08BC9CF53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8575" y="6321425"/>
            <a:ext cx="252413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52B3F97D-AC42-554E-85B9-EB02C740582E}" type="slidenum">
              <a:rPr lang="en-US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0541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5C02C-B940-2D4C-A0FF-C5D612E9D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5" y="820610"/>
            <a:ext cx="10515600" cy="42873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Rights on return - 26 weeks or less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pic>
        <p:nvPicPr>
          <p:cNvPr id="6147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179512AE-5D2A-9842-A19C-27B315F67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138" y="6210300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25D4B6B-85CC-5F46-B158-3112810A6A53}"/>
              </a:ext>
            </a:extLst>
          </p:cNvPr>
          <p:cNvSpPr txBox="1"/>
          <p:nvPr/>
        </p:nvSpPr>
        <p:spPr>
          <a:xfrm>
            <a:off x="1079505" y="1525270"/>
            <a:ext cx="9380829" cy="2277547"/>
          </a:xfrm>
          <a:prstGeom prst="rect">
            <a:avLst/>
          </a:prstGeom>
          <a:noFill/>
        </p:spPr>
        <p:txBody>
          <a:bodyPr wrap="square" lIns="0" tIns="0" rIns="0" bIns="0" numCol="1" spcCol="288000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Terms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 employment must be the same as, or not less favourable than, they would have been had she not been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absent.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Entitled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benefit from any improvements as if she had not been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away: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Pay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rise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other changes to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terms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conditions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made during leave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lvl="0"/>
            <a:endParaRPr lang="en-GB" sz="240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693493E8-9592-9142-9F26-08BC9CF53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8575" y="6321425"/>
            <a:ext cx="252413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52B3F97D-AC42-554E-85B9-EB02C740582E}" type="slidenum">
              <a:rPr lang="en-US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59082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5C02C-B940-2D4C-A0FF-C5D612E9D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9505" y="820610"/>
            <a:ext cx="10515600" cy="428733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GB" dirty="0" smtClean="0"/>
              <a:t>Rights on return - more than 26 weeks</a:t>
            </a:r>
            <a:r>
              <a:rPr lang="en-GB" dirty="0"/>
              <a:t/>
            </a:r>
            <a:br>
              <a:rPr lang="en-GB" dirty="0"/>
            </a:br>
            <a:endParaRPr lang="en-US" dirty="0"/>
          </a:p>
        </p:txBody>
      </p:sp>
      <p:pic>
        <p:nvPicPr>
          <p:cNvPr id="6147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179512AE-5D2A-9842-A19C-27B315F67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138" y="6210300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25D4B6B-85CC-5F46-B158-3112810A6A53}"/>
              </a:ext>
            </a:extLst>
          </p:cNvPr>
          <p:cNvSpPr txBox="1"/>
          <p:nvPr/>
        </p:nvSpPr>
        <p:spPr>
          <a:xfrm>
            <a:off x="1079505" y="1525270"/>
            <a:ext cx="9380829" cy="3323987"/>
          </a:xfrm>
          <a:prstGeom prst="rect">
            <a:avLst/>
          </a:prstGeom>
          <a:noFill/>
        </p:spPr>
        <p:txBody>
          <a:bodyPr wrap="square" lIns="0" tIns="0" rIns="0" bIns="0" numCol="1" spcCol="28800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Original job if available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Return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to a different job which is both suitable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and appropriate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Terms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and conditions must not be less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favourable</a:t>
            </a:r>
            <a:endParaRPr lang="en-GB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Requires a reason other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than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redundancy: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Genuine re-organisation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could be sufficient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Maternity replacement kept on probably won’t be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lvl="1"/>
            <a:endParaRPr lang="en-GB" sz="2400" dirty="0"/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en-GB" sz="2400" dirty="0" smtClean="0"/>
          </a:p>
          <a:p>
            <a:pPr lvl="0"/>
            <a:endParaRPr lang="en-GB" sz="240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693493E8-9592-9142-9F26-08BC9CF53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8575" y="6321425"/>
            <a:ext cx="252413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52B3F97D-AC42-554E-85B9-EB02C740582E}" type="slidenum">
              <a:rPr lang="en-US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238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8832" y="1621009"/>
            <a:ext cx="10984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4A5C02C-B940-2D4C-A0FF-C5D612E9D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81" y="861060"/>
            <a:ext cx="10515600" cy="468313"/>
          </a:xfrm>
        </p:spPr>
        <p:txBody>
          <a:bodyPr>
            <a:normAutofit fontScale="90000"/>
          </a:bodyPr>
          <a:lstStyle/>
          <a:p>
            <a:r>
              <a:rPr lang="en-GB" dirty="0"/>
              <a:t>Priority for alternative </a:t>
            </a:r>
            <a:r>
              <a:rPr lang="en-GB" dirty="0" smtClean="0"/>
              <a:t>employment</a:t>
            </a:r>
            <a:endParaRPr lang="en-GB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B25D4B6B-85CC-5F46-B158-3112810A6A53}"/>
              </a:ext>
            </a:extLst>
          </p:cNvPr>
          <p:cNvSpPr txBox="1"/>
          <p:nvPr/>
        </p:nvSpPr>
        <p:spPr>
          <a:xfrm>
            <a:off x="1069181" y="1621009"/>
            <a:ext cx="10476078" cy="2215991"/>
          </a:xfrm>
          <a:prstGeom prst="rect">
            <a:avLst/>
          </a:prstGeom>
          <a:noFill/>
        </p:spPr>
        <p:txBody>
          <a:bodyPr wrap="square" lIns="0" tIns="0" rIns="0" bIns="0" numCol="1" spcCol="28800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Redundancy during maternity leave is not unlawful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BUT the employee is </a:t>
            </a:r>
            <a:r>
              <a:rPr lang="en-GB" sz="2000" u="sng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entitled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 offered a suitable alternative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vacancy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vacancy must exist so obligation is not to create a role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 role will start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immediately after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existing role ends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Includes vacancies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associated employers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discrimination: priority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other employees who are also at risk of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redundancy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250217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78832" y="1621009"/>
            <a:ext cx="10984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endParaRPr lang="en-GB" dirty="0"/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xmlns="" id="{A4A5C02C-B940-2D4C-A0FF-C5D612E9D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81" y="861060"/>
            <a:ext cx="10515600" cy="468313"/>
          </a:xfrm>
        </p:spPr>
        <p:txBody>
          <a:bodyPr>
            <a:normAutofit fontScale="90000"/>
          </a:bodyPr>
          <a:lstStyle/>
          <a:p>
            <a:r>
              <a:rPr lang="en-GB" dirty="0"/>
              <a:t>Priority for alternative </a:t>
            </a:r>
            <a:r>
              <a:rPr lang="en-GB" dirty="0" smtClean="0"/>
              <a:t>employment</a:t>
            </a:r>
            <a:endParaRPr lang="en-GB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B25D4B6B-85CC-5F46-B158-3112810A6A53}"/>
              </a:ext>
            </a:extLst>
          </p:cNvPr>
          <p:cNvSpPr txBox="1"/>
          <p:nvPr/>
        </p:nvSpPr>
        <p:spPr>
          <a:xfrm>
            <a:off x="1069181" y="1621009"/>
            <a:ext cx="10476078" cy="1538883"/>
          </a:xfrm>
          <a:prstGeom prst="rect">
            <a:avLst/>
          </a:prstGeom>
          <a:noFill/>
        </p:spPr>
        <p:txBody>
          <a:bodyPr wrap="square" lIns="0" tIns="0" rIns="0" bIns="0" numCol="1" spcCol="28800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Right is triggered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once the employee has been selected for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redundancy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Omitting a woman on maternity leave could amount to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sex discrimination against any male employees in the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pool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Role must be both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suitable and appropriate for her to do in the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circumstances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Terms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conditions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 not be substantially </a:t>
            </a:r>
            <a:r>
              <a:rPr lang="en-GB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 </a:t>
            </a: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favourable</a:t>
            </a:r>
          </a:p>
        </p:txBody>
      </p:sp>
    </p:spTree>
    <p:extLst>
      <p:ext uri="{BB962C8B-B14F-4D97-AF65-F5344CB8AC3E}">
        <p14:creationId xmlns:p14="http://schemas.microsoft.com/office/powerpoint/2010/main" val="3824836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5C02C-B940-2D4C-A0FF-C5D612E9D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81" y="861060"/>
            <a:ext cx="10515600" cy="468313"/>
          </a:xfrm>
        </p:spPr>
        <p:txBody>
          <a:bodyPr>
            <a:normAutofit fontScale="90000"/>
          </a:bodyPr>
          <a:lstStyle/>
          <a:p>
            <a:r>
              <a:rPr lang="en-GB" dirty="0"/>
              <a:t>Protection from </a:t>
            </a:r>
            <a:r>
              <a:rPr lang="en-GB" dirty="0" smtClean="0"/>
              <a:t>dismissal or detriment</a:t>
            </a:r>
            <a:endParaRPr lang="en-GB" dirty="0"/>
          </a:p>
        </p:txBody>
      </p:sp>
      <p:pic>
        <p:nvPicPr>
          <p:cNvPr id="6147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179512AE-5D2A-9842-A19C-27B315F67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138" y="6210300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25D4B6B-85CC-5F46-B158-3112810A6A53}"/>
              </a:ext>
            </a:extLst>
          </p:cNvPr>
          <p:cNvSpPr txBox="1"/>
          <p:nvPr/>
        </p:nvSpPr>
        <p:spPr>
          <a:xfrm>
            <a:off x="1059133" y="1200966"/>
            <a:ext cx="10476078" cy="3877985"/>
          </a:xfrm>
          <a:prstGeom prst="rect">
            <a:avLst/>
          </a:prstGeom>
          <a:noFill/>
        </p:spPr>
        <p:txBody>
          <a:bodyPr wrap="square" lIns="0" tIns="0" rIns="0" bIns="0" numCol="1" spcCol="288000">
            <a:spAutoFit/>
          </a:bodyPr>
          <a:lstStyle/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Unlawful if the reason is: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Because of the pregnancy;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Because of illness connected to the pregnancy;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Is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on compulsory maternity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leave (the first two weeks); or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Because of taking or asking to take maternity leave.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Protection is typically only available between the start of the pregnancy and the end of maternity leave.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Decisions implemented by taken during the protected period will be unlawful.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Detriments connected to taking mat leave are unlawful outside the protected period.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/>
            <a:endParaRPr lang="en-GB" sz="240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693493E8-9592-9142-9F26-08BC9CF53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8575" y="6321425"/>
            <a:ext cx="252413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52B3F97D-AC42-554E-85B9-EB02C740582E}" type="slidenum">
              <a:rPr lang="en-US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191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Holiday Accrual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1078832" y="1621009"/>
            <a:ext cx="10984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endParaRPr lang="en-GB" dirty="0"/>
          </a:p>
          <a:p>
            <a:endParaRPr lang="en-GB" dirty="0"/>
          </a:p>
        </p:txBody>
      </p:sp>
      <p:sp>
        <p:nvSpPr>
          <p:cNvPr id="3" name="TextBox 2"/>
          <p:cNvSpPr txBox="1"/>
          <p:nvPr/>
        </p:nvSpPr>
        <p:spPr>
          <a:xfrm>
            <a:off x="1078832" y="1530626"/>
            <a:ext cx="8383220" cy="19082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Holiday continues to accrue throughout maternity leave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leave can be taken is largely a matter of agreement with the employer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Refusing carry-over to a subsequent leave year can be unlawful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200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Typically, carried over leave needs to be taken with 18 months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797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4A5C02C-B940-2D4C-A0FF-C5D612E9D2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9181" y="861060"/>
            <a:ext cx="10515600" cy="468313"/>
          </a:xfrm>
        </p:spPr>
        <p:txBody>
          <a:bodyPr>
            <a:normAutofit fontScale="90000"/>
          </a:bodyPr>
          <a:lstStyle/>
          <a:p>
            <a:r>
              <a:rPr lang="en-GB" dirty="0" smtClean="0"/>
              <a:t>Requests for </a:t>
            </a:r>
            <a:r>
              <a:rPr lang="en-GB" dirty="0"/>
              <a:t>flexible </a:t>
            </a:r>
            <a:r>
              <a:rPr lang="en-GB" dirty="0" smtClean="0"/>
              <a:t>working</a:t>
            </a:r>
            <a:endParaRPr lang="en-GB" dirty="0"/>
          </a:p>
        </p:txBody>
      </p:sp>
      <p:pic>
        <p:nvPicPr>
          <p:cNvPr id="6147" name="Picture 4" descr="Icon&#10;&#10;Description automatically generated">
            <a:extLst>
              <a:ext uri="{FF2B5EF4-FFF2-40B4-BE49-F238E27FC236}">
                <a16:creationId xmlns:a16="http://schemas.microsoft.com/office/drawing/2014/main" xmlns="" id="{179512AE-5D2A-9842-A19C-27B315F67B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138" y="6210300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B25D4B6B-85CC-5F46-B158-3112810A6A53}"/>
              </a:ext>
            </a:extLst>
          </p:cNvPr>
          <p:cNvSpPr txBox="1"/>
          <p:nvPr/>
        </p:nvSpPr>
        <p:spPr>
          <a:xfrm>
            <a:off x="1059133" y="1200966"/>
            <a:ext cx="10476078" cy="3816429"/>
          </a:xfrm>
          <a:prstGeom prst="rect">
            <a:avLst/>
          </a:prstGeom>
          <a:noFill/>
        </p:spPr>
        <p:txBody>
          <a:bodyPr wrap="square" lIns="0" tIns="0" rIns="0" bIns="0" numCol="1" spcCol="288000">
            <a:spAutoFit/>
          </a:bodyPr>
          <a:lstStyle/>
          <a:p>
            <a:endParaRPr lang="en-GB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26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weeks' continuous service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request flexible working for any reason. </a:t>
            </a:r>
            <a:endParaRPr lang="en-GB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Employer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must deal with a request in a reasonable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manner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Must notify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the outcome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within three-months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Can be refused for specific reasons (e.g.): 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Impact on customers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Additional costs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Insufficiency of work at certain times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Refusing a request </a:t>
            </a:r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amount to indirect sex discrimination.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Refusal </a:t>
            </a:r>
            <a:r>
              <a:rPr lang="en-GB" sz="2000" u="sng" dirty="0" smtClean="0">
                <a:latin typeface="Arial" panose="020B0604020202020204" pitchFamily="34" charset="0"/>
                <a:cs typeface="Arial" panose="020B0604020202020204" pitchFamily="34" charset="0"/>
              </a:rPr>
              <a:t>may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amount to a breach </a:t>
            </a:r>
            <a:r>
              <a:rPr lang="en-GB" sz="2000" dirty="0"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contract</a:t>
            </a:r>
            <a:endParaRPr lang="en-GB" sz="2000" i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400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xmlns="" id="{693493E8-9592-9142-9F26-08BC9CF53B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458575" y="6321425"/>
            <a:ext cx="252413" cy="144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108000" rIns="0" bIns="108000"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/>
            <a:fld id="{52B3F97D-AC42-554E-85B9-EB02C740582E}" type="slidenum">
              <a:rPr lang="en-US" altLang="en-US" sz="1200" smtClean="0"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en-US" altLang="en-US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2646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3"/>
          <p:cNvSpPr txBox="1">
            <a:spLocks noGrp="1"/>
          </p:cNvSpPr>
          <p:nvPr>
            <p:ph type="ctrTitle"/>
          </p:nvPr>
        </p:nvSpPr>
        <p:spPr>
          <a:xfrm>
            <a:off x="415600" y="522867"/>
            <a:ext cx="11360800" cy="358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r>
              <a:rPr lang="en" sz="7200" dirty="0" smtClean="0">
                <a:solidFill>
                  <a:srgbClr val="005F6A"/>
                </a:solidFill>
              </a:rPr>
              <a:t>Maternity leave</a:t>
            </a:r>
            <a:endParaRPr sz="7200" dirty="0">
              <a:solidFill>
                <a:srgbClr val="005F6A"/>
              </a:solidFill>
            </a:endParaRPr>
          </a:p>
        </p:txBody>
      </p:sp>
      <p:sp>
        <p:nvSpPr>
          <p:cNvPr id="57" name="Google Shape;57;p13"/>
          <p:cNvSpPr txBox="1">
            <a:spLocks noGrp="1"/>
          </p:cNvSpPr>
          <p:nvPr>
            <p:ph type="subTitle" idx="1"/>
          </p:nvPr>
        </p:nvSpPr>
        <p:spPr>
          <a:xfrm>
            <a:off x="388475" y="3310500"/>
            <a:ext cx="11360800" cy="94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indent="0"/>
            <a:r>
              <a:rPr lang="en" dirty="0" smtClean="0">
                <a:latin typeface="Amatic SC"/>
                <a:ea typeface="Amatic SC"/>
                <a:cs typeface="Amatic SC"/>
                <a:sym typeface="Amatic SC"/>
              </a:rPr>
              <a:t>Confidence hacks</a:t>
            </a:r>
            <a:endParaRPr dirty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 rotWithShape="1">
          <a:blip r:embed="rId3">
            <a:alphaModFix amt="14000"/>
          </a:blip>
          <a:srcRect l="35694" t="25885" r="34239" b="28356"/>
          <a:stretch/>
        </p:blipFill>
        <p:spPr>
          <a:xfrm>
            <a:off x="-459166" y="1924200"/>
            <a:ext cx="3436367" cy="5230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19765" y="4828736"/>
            <a:ext cx="1824632" cy="18218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90248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Any Questions?</a:t>
            </a:r>
            <a:endParaRPr lang="en-GB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718" y="1129291"/>
            <a:ext cx="4708641" cy="48823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5344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6250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C72D88-C315-2E40-841C-3F4A56090B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0419" y="895151"/>
            <a:ext cx="10515600" cy="46828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Get in touch!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B6E8FF4-FCD1-7043-9531-2040BF270807}"/>
              </a:ext>
            </a:extLst>
          </p:cNvPr>
          <p:cNvSpPr txBox="1"/>
          <p:nvPr/>
        </p:nvSpPr>
        <p:spPr>
          <a:xfrm>
            <a:off x="447145" y="1746979"/>
            <a:ext cx="7191929" cy="4308872"/>
          </a:xfrm>
          <a:prstGeom prst="rect">
            <a:avLst/>
          </a:prstGeom>
          <a:noFill/>
        </p:spPr>
        <p:txBody>
          <a:bodyPr wrap="square" lIns="0" tIns="0" rIns="0" bIns="0" numCol="1" spcCol="288000">
            <a:spAutoFit/>
          </a:bodyPr>
          <a:lstStyle/>
          <a:p>
            <a:pPr>
              <a:lnSpc>
                <a:spcPts val="3000"/>
              </a:lnSpc>
            </a:pPr>
            <a:endParaRPr lang="en-GB" sz="2000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David Rushmere – david.rushmere@machins.co.uk</a:t>
            </a:r>
          </a:p>
          <a:p>
            <a:pPr>
              <a:lnSpc>
                <a:spcPts val="3000"/>
              </a:lnSpc>
            </a:pPr>
            <a:endParaRPr lang="en-GB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000"/>
              </a:lnSpc>
            </a:pP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more information visit</a:t>
            </a:r>
          </a:p>
          <a:p>
            <a:pPr>
              <a:lnSpc>
                <a:spcPts val="3600"/>
              </a:lnSpc>
            </a:pP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www.machins.co.uk or call 01582 514000</a:t>
            </a: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600"/>
              </a:lnSpc>
            </a:pPr>
            <a:r>
              <a:rPr lang="en-GB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@machinslaw       /</a:t>
            </a:r>
            <a:r>
              <a:rPr lang="en-GB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machins</a:t>
            </a: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-solicitors-</a:t>
            </a:r>
            <a:r>
              <a:rPr lang="en-GB" sz="20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llp</a:t>
            </a:r>
            <a:endParaRPr lang="en-GB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600"/>
              </a:lnSpc>
            </a:pPr>
            <a:endParaRPr lang="en-GB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600"/>
              </a:lnSpc>
            </a:pPr>
            <a:r>
              <a:rPr lang="en-GB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 information on our events and webinars visit www.machins.co.uk/events</a:t>
            </a:r>
            <a:endParaRPr lang="en-GB" sz="2000" b="1" dirty="0" smtClean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3600"/>
              </a:lnSpc>
            </a:pPr>
            <a:endParaRPr lang="en-GB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AutoShape 4" descr="Twitter Logo HD Stock Images | Shutterstoc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375" y="3819902"/>
            <a:ext cx="331648" cy="331648"/>
          </a:xfrm>
          <a:prstGeom prst="rect">
            <a:avLst/>
          </a:prstGeom>
        </p:spPr>
      </p:pic>
      <p:pic>
        <p:nvPicPr>
          <p:cNvPr id="8" name="Picture 4" descr="File:LinkedIn logo initials.png - Wikimedia Common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1468" y="3819902"/>
            <a:ext cx="331648" cy="331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524" y="1555205"/>
            <a:ext cx="4293496" cy="3692146"/>
          </a:xfrm>
          <a:prstGeom prst="rect">
            <a:avLst/>
          </a:prstGeom>
        </p:spPr>
      </p:pic>
      <p:pic>
        <p:nvPicPr>
          <p:cNvPr id="12" name="Picture 4" descr="Icon&#10;&#10;Description automatically generated">
            <a:extLst>
              <a:ext uri="{FF2B5EF4-FFF2-40B4-BE49-F238E27FC236}">
                <a16:creationId xmlns="" xmlns:a16="http://schemas.microsoft.com/office/drawing/2014/main" id="{369E17B8-1F2B-3640-849B-EAEDDBFBBD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60138" y="6210300"/>
            <a:ext cx="3048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2748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4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 dirty="0">
                <a:solidFill>
                  <a:srgbClr val="005F6A"/>
                </a:solidFill>
              </a:rPr>
              <a:t>Me during maternity leave</a:t>
            </a:r>
            <a:endParaRPr dirty="0">
              <a:solidFill>
                <a:srgbClr val="005F6A"/>
              </a:solidFill>
            </a:endParaRPr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1"/>
          </p:nvPr>
        </p:nvSpPr>
        <p:spPr>
          <a:xfrm>
            <a:off x="415599" y="1638500"/>
            <a:ext cx="11587103" cy="4678800"/>
          </a:xfrm>
          <a:prstGeom prst="rect">
            <a:avLst/>
          </a:prstGeom>
          <a:ln w="38100" cap="flat" cmpd="sng">
            <a:solidFill>
              <a:srgbClr val="005F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buNone/>
            </a:pPr>
            <a:r>
              <a:rPr lang="en" b="1" dirty="0">
                <a:solidFill>
                  <a:srgbClr val="005F6A"/>
                </a:solidFill>
                <a:latin typeface="Amatic SC"/>
                <a:ea typeface="Amatic SC"/>
                <a:cs typeface="Amatic SC"/>
                <a:sym typeface="Amatic SC"/>
              </a:rPr>
              <a:t>On the outside:</a:t>
            </a:r>
            <a:r>
              <a:rPr lang="en" dirty="0">
                <a:solidFill>
                  <a:srgbClr val="005F6A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</a:p>
          <a:p>
            <a:pPr marL="0" indent="0">
              <a:buNone/>
            </a:pPr>
            <a:r>
              <a:rPr lang="en" b="1" dirty="0">
                <a:solidFill>
                  <a:srgbClr val="000000"/>
                </a:solidFill>
                <a:latin typeface="Amatic SC" panose="020B0604020202020204" pitchFamily="2" charset="-79"/>
                <a:ea typeface="Amatic SC"/>
                <a:cs typeface="Amatic SC" panose="020B0604020202020204" pitchFamily="2" charset="-79"/>
                <a:sym typeface="Amatic SC"/>
              </a:rPr>
              <a:t>Two lovely boys, loving husband, cosy home, great brand</a:t>
            </a:r>
          </a:p>
          <a:p>
            <a:pPr marL="0" indent="0">
              <a:buNone/>
            </a:pPr>
            <a:endParaRPr b="1" dirty="0">
              <a:solidFill>
                <a:srgbClr val="000000"/>
              </a:solidFill>
              <a:latin typeface="Amatic SC" panose="020B0604020202020204" pitchFamily="2" charset="-79"/>
              <a:ea typeface="Amatic SC"/>
              <a:cs typeface="Amatic SC" panose="020B0604020202020204" pitchFamily="2" charset="-79"/>
              <a:sym typeface="Amatic SC"/>
            </a:endParaRPr>
          </a:p>
          <a:p>
            <a:pPr marL="0" indent="0">
              <a:spcBef>
                <a:spcPts val="1600"/>
              </a:spcBef>
              <a:buNone/>
            </a:pPr>
            <a:r>
              <a:rPr lang="en" b="1" dirty="0">
                <a:solidFill>
                  <a:srgbClr val="005F6A"/>
                </a:solidFill>
                <a:latin typeface="Amatic SC"/>
                <a:ea typeface="Amatic SC"/>
                <a:cs typeface="Amatic SC"/>
                <a:sym typeface="Amatic SC"/>
              </a:rPr>
              <a:t>On the inside:</a:t>
            </a:r>
            <a:endParaRPr dirty="0">
              <a:solidFill>
                <a:srgbClr val="005F6A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indent="0">
              <a:lnSpc>
                <a:spcPct val="100000"/>
              </a:lnSpc>
              <a:buNone/>
            </a:pPr>
            <a:endParaRPr lang="en" b="1" dirty="0" smtClean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b="1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Resentful </a:t>
            </a:r>
            <a:r>
              <a:rPr lang="en" b="1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at a loss of identity, Applying for new roles through </a:t>
            </a:r>
            <a:endParaRPr lang="en" b="1" dirty="0" smtClean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b="1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a </a:t>
            </a:r>
            <a:r>
              <a:rPr lang="en" b="1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fog of </a:t>
            </a:r>
            <a:r>
              <a:rPr lang="en" b="1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sleep </a:t>
            </a:r>
            <a:r>
              <a:rPr lang="en" b="1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deprivation, Crying myself to sleep, Anxious about </a:t>
            </a:r>
            <a:endParaRPr lang="en" b="1" dirty="0" smtClean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" b="1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keeping </a:t>
            </a:r>
            <a:r>
              <a:rPr lang="en" b="1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family happy</a:t>
            </a:r>
            <a:endParaRPr b="1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indent="0">
              <a:spcBef>
                <a:spcPts val="1600"/>
              </a:spcBef>
              <a:spcAft>
                <a:spcPts val="1600"/>
              </a:spcAft>
              <a:buNone/>
            </a:pPr>
            <a:r>
              <a:rPr lang="en" b="1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Stressed carrying the life admin </a:t>
            </a:r>
            <a:r>
              <a:rPr lang="en" b="1" dirty="0" smtClean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load</a:t>
            </a:r>
            <a:endParaRPr b="1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23274" y="2424222"/>
            <a:ext cx="3426031" cy="31333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353296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>
                <a:solidFill>
                  <a:srgbClr val="005F6A"/>
                </a:solidFill>
              </a:rPr>
              <a:t>The Maternity leave adventure</a:t>
            </a:r>
            <a:endParaRPr>
              <a:solidFill>
                <a:srgbClr val="005F6A"/>
              </a:solidFill>
            </a:endParaRPr>
          </a:p>
        </p:txBody>
      </p:sp>
      <p:sp>
        <p:nvSpPr>
          <p:cNvPr id="72" name="Google Shape;72;p15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  <a:ln w="38100" cap="flat" cmpd="sng">
            <a:solidFill>
              <a:srgbClr val="005F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 algn="ctr">
              <a:buNone/>
            </a:pPr>
            <a:endParaRPr sz="5467" b="1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indent="0" algn="ctr">
              <a:spcBef>
                <a:spcPts val="1600"/>
              </a:spcBef>
              <a:spcAft>
                <a:spcPts val="1600"/>
              </a:spcAft>
              <a:buNone/>
            </a:pPr>
            <a:endParaRPr sz="5467" b="1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73" name="Google Shape;73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701" y="1979068"/>
            <a:ext cx="2230740" cy="3897233"/>
          </a:xfrm>
          <a:prstGeom prst="rect">
            <a:avLst/>
          </a:prstGeom>
          <a:noFill/>
          <a:ln>
            <a:noFill/>
          </a:ln>
        </p:spPr>
      </p:pic>
      <p:pic>
        <p:nvPicPr>
          <p:cNvPr id="74" name="Google Shape;74;p15"/>
          <p:cNvPicPr preferRelativeResize="0"/>
          <p:nvPr/>
        </p:nvPicPr>
        <p:blipFill rotWithShape="1">
          <a:blip r:embed="rId4">
            <a:alphaModFix/>
          </a:blip>
          <a:srcRect r="43899"/>
          <a:stretch/>
        </p:blipFill>
        <p:spPr>
          <a:xfrm>
            <a:off x="7970767" y="2104384"/>
            <a:ext cx="3527700" cy="3521267"/>
          </a:xfrm>
          <a:prstGeom prst="rect">
            <a:avLst/>
          </a:prstGeom>
          <a:noFill/>
          <a:ln>
            <a:noFill/>
          </a:ln>
        </p:spPr>
      </p:pic>
      <p:pic>
        <p:nvPicPr>
          <p:cNvPr id="75" name="Google Shape;75;p15"/>
          <p:cNvPicPr preferRelativeResize="0"/>
          <p:nvPr/>
        </p:nvPicPr>
        <p:blipFill rotWithShape="1">
          <a:blip r:embed="rId5">
            <a:alphaModFix/>
          </a:blip>
          <a:srcRect l="6950" t="4668" r="6282" b="3974"/>
          <a:stretch/>
        </p:blipFill>
        <p:spPr>
          <a:xfrm>
            <a:off x="4358033" y="1991417"/>
            <a:ext cx="2847128" cy="37472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68964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>
                <a:solidFill>
                  <a:srgbClr val="005F6A"/>
                </a:solidFill>
              </a:rPr>
              <a:t>Three elements</a:t>
            </a:r>
            <a:endParaRPr>
              <a:solidFill>
                <a:srgbClr val="005F6A"/>
              </a:solidFill>
            </a:endParaRPr>
          </a:p>
        </p:txBody>
      </p:sp>
      <p:sp>
        <p:nvSpPr>
          <p:cNvPr id="81" name="Google Shape;81;p16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  <a:ln w="38100" cap="flat" cmpd="sng">
            <a:solidFill>
              <a:srgbClr val="005F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>
              <a:buNone/>
            </a:pPr>
            <a:endParaRPr sz="5467" b="1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indent="0" algn="ctr"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5467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rPr>
              <a:t>Capability - clarity - communication</a:t>
            </a:r>
            <a:endParaRPr sz="5467" b="1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56186742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 dirty="0">
                <a:solidFill>
                  <a:srgbClr val="005F6A"/>
                </a:solidFill>
              </a:rPr>
              <a:t>The launch</a:t>
            </a:r>
            <a:endParaRPr dirty="0">
              <a:solidFill>
                <a:srgbClr val="005F6A"/>
              </a:solidFill>
            </a:endParaRPr>
          </a:p>
        </p:txBody>
      </p:sp>
      <p:sp>
        <p:nvSpPr>
          <p:cNvPr id="87" name="Google Shape;87;p17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  <a:ln w="38100" cap="flat" cmpd="sng">
            <a:solidFill>
              <a:srgbClr val="005F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 algn="ctr">
              <a:buNone/>
            </a:pPr>
            <a:endParaRPr sz="5467" b="1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indent="0" algn="ctr">
              <a:spcBef>
                <a:spcPts val="1600"/>
              </a:spcBef>
              <a:spcAft>
                <a:spcPts val="1600"/>
              </a:spcAft>
              <a:buNone/>
            </a:pPr>
            <a:endParaRPr sz="5467" b="1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76701" y="1979068"/>
            <a:ext cx="2230740" cy="3897233"/>
          </a:xfrm>
          <a:prstGeom prst="rect">
            <a:avLst/>
          </a:prstGeom>
          <a:noFill/>
          <a:ln>
            <a:noFill/>
          </a:ln>
        </p:spPr>
      </p:pic>
      <p:sp>
        <p:nvSpPr>
          <p:cNvPr id="89" name="Google Shape;89;p17"/>
          <p:cNvSpPr txBox="1"/>
          <p:nvPr/>
        </p:nvSpPr>
        <p:spPr>
          <a:xfrm>
            <a:off x="3631700" y="1976334"/>
            <a:ext cx="7820800" cy="32931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Ideas for action</a:t>
            </a:r>
            <a:endParaRPr b="1" kern="0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609585" indent="-45718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matic SC"/>
              <a:buChar char="-"/>
            </a:pPr>
            <a:r>
              <a:rPr lang="en" b="1" kern="0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Record your strengths and unique value</a:t>
            </a:r>
            <a:endParaRPr b="1" kern="0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609585" indent="-45718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matic SC"/>
              <a:buChar char="-"/>
            </a:pPr>
            <a:r>
              <a:rPr lang="en" b="1" kern="0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Think about Kit days</a:t>
            </a:r>
            <a:endParaRPr b="1" kern="0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609585" indent="-45718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matic SC"/>
              <a:buChar char="-"/>
            </a:pPr>
            <a:r>
              <a:rPr lang="en" b="1" kern="0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Who has the inside track</a:t>
            </a:r>
            <a:endParaRPr b="1" kern="0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609585" indent="-45718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matic SC"/>
              <a:buChar char="-"/>
            </a:pPr>
            <a:r>
              <a:rPr lang="en" b="1" kern="0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Write a letter to yourself </a:t>
            </a:r>
            <a:endParaRPr b="1" kern="0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6095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“It is july 2023 and i’ve had a great maternity leave. Let me tell you why….”</a:t>
            </a:r>
            <a:endParaRPr b="1" kern="0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b="1" kern="0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Coach yourself</a:t>
            </a:r>
            <a:endParaRPr b="1" kern="0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609585" indent="-45718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matic SC"/>
              <a:buChar char="-"/>
            </a:pPr>
            <a:r>
              <a:rPr lang="en" b="1" kern="0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“What is most important to me during this next adventure?”</a:t>
            </a:r>
            <a:endParaRPr b="1" kern="0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609585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b="1" kern="0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2058592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8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>
                <a:solidFill>
                  <a:srgbClr val="005F6A"/>
                </a:solidFill>
              </a:rPr>
              <a:t>The orbit</a:t>
            </a:r>
            <a:endParaRPr>
              <a:solidFill>
                <a:srgbClr val="005F6A"/>
              </a:solidFill>
            </a:endParaRPr>
          </a:p>
        </p:txBody>
      </p:sp>
      <p:sp>
        <p:nvSpPr>
          <p:cNvPr id="95" name="Google Shape;95;p18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  <a:ln w="38100" cap="flat" cmpd="sng">
            <a:solidFill>
              <a:srgbClr val="005F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 algn="ctr">
              <a:buNone/>
            </a:pPr>
            <a:endParaRPr sz="5467" b="1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indent="0" algn="ctr">
              <a:spcBef>
                <a:spcPts val="1600"/>
              </a:spcBef>
              <a:spcAft>
                <a:spcPts val="1600"/>
              </a:spcAft>
              <a:buNone/>
            </a:pPr>
            <a:endParaRPr sz="5467" b="1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96" name="Google Shape;96;p18"/>
          <p:cNvPicPr preferRelativeResize="0"/>
          <p:nvPr/>
        </p:nvPicPr>
        <p:blipFill rotWithShape="1">
          <a:blip r:embed="rId3">
            <a:alphaModFix/>
          </a:blip>
          <a:srcRect l="6950" t="4668" r="6282" b="3974"/>
          <a:stretch/>
        </p:blipFill>
        <p:spPr>
          <a:xfrm>
            <a:off x="709467" y="1991417"/>
            <a:ext cx="2847128" cy="3747200"/>
          </a:xfrm>
          <a:prstGeom prst="rect">
            <a:avLst/>
          </a:prstGeom>
          <a:noFill/>
          <a:ln>
            <a:noFill/>
          </a:ln>
        </p:spPr>
      </p:pic>
      <p:sp>
        <p:nvSpPr>
          <p:cNvPr id="97" name="Google Shape;97;p18"/>
          <p:cNvSpPr txBox="1"/>
          <p:nvPr/>
        </p:nvSpPr>
        <p:spPr>
          <a:xfrm>
            <a:off x="3631700" y="1976334"/>
            <a:ext cx="7820800" cy="301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Ideas for action</a:t>
            </a:r>
            <a:endParaRPr b="1" kern="0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609585" indent="-45718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matic SC"/>
              <a:buChar char="-"/>
            </a:pPr>
            <a:r>
              <a:rPr lang="en" b="1" kern="0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Record small wins daily</a:t>
            </a:r>
            <a:endParaRPr b="1" kern="0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609585" indent="-45718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matic SC"/>
              <a:buChar char="-"/>
            </a:pPr>
            <a:r>
              <a:rPr lang="en" b="1" kern="0" dirty="0">
                <a:solidFill>
                  <a:srgbClr val="005F6A"/>
                </a:solidFill>
                <a:latin typeface="Amatic SC"/>
                <a:ea typeface="Amatic SC"/>
                <a:cs typeface="Amatic SC"/>
                <a:sym typeface="Amatic SC"/>
              </a:rPr>
              <a:t>I am </a:t>
            </a:r>
            <a:r>
              <a:rPr lang="en" b="1" kern="0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tenacious</a:t>
            </a:r>
            <a:r>
              <a:rPr lang="en" b="1" kern="0" dirty="0">
                <a:solidFill>
                  <a:srgbClr val="F6CD4C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" b="1" kern="0" dirty="0">
                <a:solidFill>
                  <a:srgbClr val="005F6A"/>
                </a:solidFill>
                <a:latin typeface="Amatic SC"/>
                <a:ea typeface="Amatic SC"/>
                <a:cs typeface="Amatic SC"/>
                <a:sym typeface="Amatic SC"/>
              </a:rPr>
              <a:t>because</a:t>
            </a:r>
            <a:r>
              <a:rPr lang="en" b="1" kern="0" dirty="0">
                <a:solidFill>
                  <a:srgbClr val="F6CD4C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" b="1" kern="0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i communicate what i need</a:t>
            </a:r>
            <a:r>
              <a:rPr lang="en" b="1" kern="0" dirty="0">
                <a:solidFill>
                  <a:srgbClr val="005F6A"/>
                </a:solidFill>
                <a:latin typeface="Amatic SC"/>
                <a:ea typeface="Amatic SC"/>
                <a:cs typeface="Amatic SC"/>
                <a:sym typeface="Amatic SC"/>
              </a:rPr>
              <a:t>. A time when i showed this was</a:t>
            </a:r>
            <a:r>
              <a:rPr lang="en" b="1" kern="0" dirty="0">
                <a:solidFill>
                  <a:srgbClr val="F6CD4C"/>
                </a:solidFill>
                <a:latin typeface="Amatic SC"/>
                <a:ea typeface="Amatic SC"/>
                <a:cs typeface="Amatic SC"/>
                <a:sym typeface="Amatic SC"/>
              </a:rPr>
              <a:t> </a:t>
            </a:r>
            <a:r>
              <a:rPr lang="en" b="1" kern="0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at the doctors where i insisted on a second opinion. </a:t>
            </a:r>
            <a:r>
              <a:rPr lang="en" b="1" kern="0" dirty="0">
                <a:solidFill>
                  <a:srgbClr val="005F6A"/>
                </a:solidFill>
                <a:latin typeface="Amatic SC"/>
                <a:ea typeface="Amatic SC"/>
                <a:cs typeface="Amatic SC"/>
                <a:sym typeface="Amatic SC"/>
              </a:rPr>
              <a:t>The impact of this was </a:t>
            </a:r>
            <a:r>
              <a:rPr lang="en" b="1" kern="0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that we got the medicine our baby needed.</a:t>
            </a:r>
            <a:endParaRPr b="1" kern="0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b="1" kern="0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Coach yourself</a:t>
            </a:r>
            <a:endParaRPr b="1" kern="0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609585" indent="-45718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matic SC"/>
              <a:buChar char="-"/>
            </a:pPr>
            <a:r>
              <a:rPr lang="en" b="1" kern="0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“When things are tough, what do i most need to hear?”</a:t>
            </a:r>
            <a:endParaRPr b="1" kern="0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609585" indent="-45718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matic SC"/>
              <a:buChar char="-"/>
            </a:pPr>
            <a:r>
              <a:rPr lang="en" b="1" kern="0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“What have i done well this week?”</a:t>
            </a:r>
            <a:endParaRPr b="1" kern="0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33524908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9"/>
          <p:cNvSpPr txBox="1">
            <a:spLocks noGrp="1"/>
          </p:cNvSpPr>
          <p:nvPr>
            <p:ph type="title"/>
          </p:nvPr>
        </p:nvSpPr>
        <p:spPr>
          <a:xfrm>
            <a:off x="415600" y="390467"/>
            <a:ext cx="11360800" cy="1068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r>
              <a:rPr lang="en">
                <a:solidFill>
                  <a:srgbClr val="005F6A"/>
                </a:solidFill>
              </a:rPr>
              <a:t>The re-entry</a:t>
            </a:r>
            <a:endParaRPr>
              <a:solidFill>
                <a:srgbClr val="005F6A"/>
              </a:solidFill>
            </a:endParaRPr>
          </a:p>
        </p:txBody>
      </p:sp>
      <p:sp>
        <p:nvSpPr>
          <p:cNvPr id="103" name="Google Shape;103;p19"/>
          <p:cNvSpPr txBox="1">
            <a:spLocks noGrp="1"/>
          </p:cNvSpPr>
          <p:nvPr>
            <p:ph type="body" idx="1"/>
          </p:nvPr>
        </p:nvSpPr>
        <p:spPr>
          <a:xfrm>
            <a:off x="415600" y="1638233"/>
            <a:ext cx="11360800" cy="4453600"/>
          </a:xfrm>
          <a:prstGeom prst="rect">
            <a:avLst/>
          </a:prstGeom>
          <a:ln w="38100" cap="flat" cmpd="sng">
            <a:solidFill>
              <a:srgbClr val="005F6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t" anchorCtr="0">
            <a:normAutofit/>
          </a:bodyPr>
          <a:lstStyle/>
          <a:p>
            <a:pPr marL="0" indent="0" algn="ctr">
              <a:buNone/>
            </a:pPr>
            <a:endParaRPr sz="5467" b="1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indent="0" algn="ctr">
              <a:spcBef>
                <a:spcPts val="1600"/>
              </a:spcBef>
              <a:spcAft>
                <a:spcPts val="1600"/>
              </a:spcAft>
              <a:buNone/>
            </a:pPr>
            <a:endParaRPr sz="5467" b="1">
              <a:solidFill>
                <a:schemeClr val="accent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 rotWithShape="1">
          <a:blip r:embed="rId3">
            <a:alphaModFix/>
          </a:blip>
          <a:srcRect l="2718" r="52420"/>
          <a:stretch/>
        </p:blipFill>
        <p:spPr>
          <a:xfrm>
            <a:off x="827667" y="2036834"/>
            <a:ext cx="2820900" cy="3521233"/>
          </a:xfrm>
          <a:prstGeom prst="rect">
            <a:avLst/>
          </a:prstGeom>
          <a:noFill/>
          <a:ln>
            <a:noFill/>
          </a:ln>
        </p:spPr>
      </p:pic>
      <p:sp>
        <p:nvSpPr>
          <p:cNvPr id="105" name="Google Shape;105;p19"/>
          <p:cNvSpPr txBox="1"/>
          <p:nvPr/>
        </p:nvSpPr>
        <p:spPr>
          <a:xfrm>
            <a:off x="3918867" y="2036834"/>
            <a:ext cx="7634800" cy="30161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Ideas for action</a:t>
            </a:r>
            <a:endParaRPr b="1" kern="0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609585" indent="-45718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matic SC"/>
              <a:buChar char="-"/>
            </a:pPr>
            <a:r>
              <a:rPr lang="en" b="1" kern="0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Re-read positive statements about your capability</a:t>
            </a:r>
            <a:endParaRPr b="1" kern="0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609585" indent="-45718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matic SC"/>
              <a:buChar char="-"/>
            </a:pPr>
            <a:r>
              <a:rPr lang="en" b="1" kern="0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Plan a coffee with at least one work friend in your first few days</a:t>
            </a:r>
            <a:endParaRPr b="1" kern="0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609585" indent="-45718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matic SC"/>
              <a:buChar char="-"/>
            </a:pPr>
            <a:r>
              <a:rPr lang="en" b="1" kern="0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Investigate funding or support for transition</a:t>
            </a:r>
            <a:endParaRPr b="1" kern="0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endParaRPr b="1" kern="0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</a:pPr>
            <a:r>
              <a:rPr lang="en" b="1" kern="0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Coach yourself</a:t>
            </a:r>
            <a:endParaRPr b="1" kern="0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609585" indent="-45718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matic SC"/>
              <a:buChar char="-"/>
            </a:pPr>
            <a:r>
              <a:rPr lang="en" b="1" kern="0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“What would i ask for if i knew they would say yes?”</a:t>
            </a:r>
            <a:endParaRPr b="1" kern="0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609585" indent="-457189" eaLnBrk="1" fontAlgn="auto" hangingPunct="1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matic SC"/>
              <a:buChar char="-"/>
            </a:pPr>
            <a:r>
              <a:rPr lang="en" b="1" kern="0" dirty="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Negative thought spirals - “Is it true? Is it helpful? How Could i reframe this?”</a:t>
            </a:r>
            <a:endParaRPr b="1" kern="0" dirty="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40392706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7B7B7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0"/>
          <p:cNvSpPr txBox="1">
            <a:spLocks noGrp="1"/>
          </p:cNvSpPr>
          <p:nvPr>
            <p:ph type="ctrTitle"/>
          </p:nvPr>
        </p:nvSpPr>
        <p:spPr>
          <a:xfrm>
            <a:off x="415600" y="522867"/>
            <a:ext cx="11360800" cy="35872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r>
              <a:rPr lang="en" dirty="0">
                <a:solidFill>
                  <a:srgbClr val="005F6A"/>
                </a:solidFill>
              </a:rPr>
              <a:t>Thank you</a:t>
            </a:r>
            <a:endParaRPr dirty="0">
              <a:solidFill>
                <a:srgbClr val="005F6A"/>
              </a:solidFill>
            </a:endParaRPr>
          </a:p>
        </p:txBody>
      </p:sp>
      <p:sp>
        <p:nvSpPr>
          <p:cNvPr id="111" name="Google Shape;111;p20"/>
          <p:cNvSpPr txBox="1">
            <a:spLocks noGrp="1"/>
          </p:cNvSpPr>
          <p:nvPr>
            <p:ph type="subTitle" idx="1"/>
          </p:nvPr>
        </p:nvSpPr>
        <p:spPr>
          <a:xfrm>
            <a:off x="356333" y="2839700"/>
            <a:ext cx="11360800" cy="941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/>
          </a:bodyPr>
          <a:lstStyle/>
          <a:p>
            <a:pPr marL="0" indent="0"/>
            <a:r>
              <a:rPr lang="en" dirty="0">
                <a:latin typeface="Amatic SC"/>
                <a:ea typeface="Amatic SC"/>
                <a:cs typeface="Amatic SC"/>
                <a:sym typeface="Amatic SC"/>
              </a:rPr>
              <a:t>I love to talk about impact &amp; confidence</a:t>
            </a:r>
            <a:endParaRPr dirty="0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12" name="Google Shape;112;p20"/>
          <p:cNvPicPr preferRelativeResize="0"/>
          <p:nvPr/>
        </p:nvPicPr>
        <p:blipFill rotWithShape="1">
          <a:blip r:embed="rId3">
            <a:alphaModFix amt="14000"/>
          </a:blip>
          <a:srcRect l="35694" t="25885" r="34239" b="28356"/>
          <a:stretch/>
        </p:blipFill>
        <p:spPr>
          <a:xfrm>
            <a:off x="-459166" y="1924200"/>
            <a:ext cx="3436367" cy="523003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0119765" y="4828736"/>
            <a:ext cx="1824632" cy="1821897"/>
          </a:xfrm>
          <a:prstGeom prst="rect">
            <a:avLst/>
          </a:prstGeom>
          <a:noFill/>
          <a:ln>
            <a:noFill/>
          </a:ln>
        </p:spPr>
      </p:pic>
      <p:sp>
        <p:nvSpPr>
          <p:cNvPr id="114" name="Google Shape;114;p20"/>
          <p:cNvSpPr txBox="1">
            <a:spLocks noGrp="1"/>
          </p:cNvSpPr>
          <p:nvPr>
            <p:ph type="subTitle" idx="1"/>
          </p:nvPr>
        </p:nvSpPr>
        <p:spPr>
          <a:xfrm>
            <a:off x="2903167" y="4866933"/>
            <a:ext cx="6650800" cy="21776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rmAutofit fontScale="92500" lnSpcReduction="20000"/>
          </a:bodyPr>
          <a:lstStyle/>
          <a:p>
            <a:pPr marL="0" indent="0"/>
            <a:r>
              <a:rPr lang="en" dirty="0">
                <a:latin typeface="Amatic SC"/>
                <a:ea typeface="Amatic SC"/>
                <a:cs typeface="Amatic SC"/>
                <a:sym typeface="Amatic SC"/>
              </a:rPr>
              <a:t>Find me on linkedin at in/gemmarabbini  </a:t>
            </a:r>
            <a:endParaRPr dirty="0">
              <a:latin typeface="Amatic SC"/>
              <a:ea typeface="Amatic SC"/>
              <a:cs typeface="Amatic SC"/>
              <a:sym typeface="Amatic SC"/>
            </a:endParaRPr>
          </a:p>
          <a:p>
            <a:pPr marL="0" indent="0"/>
            <a:r>
              <a:rPr lang="en" dirty="0">
                <a:latin typeface="Amatic SC"/>
                <a:ea typeface="Amatic SC"/>
                <a:cs typeface="Amatic SC"/>
                <a:sym typeface="Amatic SC"/>
              </a:rPr>
              <a:t>or visit the website at </a:t>
            </a:r>
            <a:r>
              <a:rPr lang="en" dirty="0">
                <a:solidFill>
                  <a:srgbClr val="005F6A"/>
                </a:solidFill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5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www.coachandbloom.co.uk</a:t>
            </a:r>
            <a:endParaRPr dirty="0">
              <a:solidFill>
                <a:srgbClr val="005F6A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indent="0"/>
            <a:r>
              <a:rPr lang="en" dirty="0">
                <a:latin typeface="Amatic SC"/>
                <a:ea typeface="Amatic SC"/>
                <a:cs typeface="Amatic SC"/>
                <a:sym typeface="Amatic SC"/>
              </a:rPr>
              <a:t>EMAIL me at </a:t>
            </a:r>
            <a:r>
              <a:rPr lang="en" dirty="0" smtClean="0">
                <a:solidFill>
                  <a:srgbClr val="005F6A"/>
                </a:solidFill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6"/>
              </a:rPr>
              <a:t>gemma@coachandbloom.co.</a:t>
            </a:r>
            <a:r>
              <a:rPr lang="en" dirty="0" smtClean="0">
                <a:solidFill>
                  <a:srgbClr val="AD7B76"/>
                </a:solidFill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6"/>
              </a:rPr>
              <a:t>u</a:t>
            </a:r>
            <a:r>
              <a:rPr lang="en" dirty="0" smtClean="0">
                <a:solidFill>
                  <a:srgbClr val="005F6A"/>
                </a:solidFill>
                <a:uFill>
                  <a:noFill/>
                </a:uFill>
                <a:latin typeface="Amatic SC"/>
                <a:ea typeface="Amatic SC"/>
                <a:cs typeface="Amatic SC"/>
                <a:sym typeface="Amatic SC"/>
                <a:hlinkClick r:id="rId6"/>
              </a:rPr>
              <a:t>k</a:t>
            </a:r>
            <a:endParaRPr dirty="0">
              <a:solidFill>
                <a:srgbClr val="005F6A"/>
              </a:solidFill>
              <a:latin typeface="Amatic SC"/>
              <a:ea typeface="Amatic SC"/>
              <a:cs typeface="Amatic SC"/>
              <a:sym typeface="Amatic SC"/>
            </a:endParaRPr>
          </a:p>
          <a:p>
            <a:pPr marL="0" indent="0"/>
            <a:r>
              <a:rPr lang="en" dirty="0">
                <a:latin typeface="Amatic SC"/>
                <a:ea typeface="Amatic SC"/>
                <a:cs typeface="Amatic SC"/>
                <a:sym typeface="Amatic SC"/>
              </a:rPr>
              <a:t>or CALL me on 07792 583468</a:t>
            </a:r>
            <a:endParaRPr dirty="0">
              <a:latin typeface="Amatic SC"/>
              <a:ea typeface="Amatic SC"/>
              <a:cs typeface="Amatic SC"/>
              <a:sym typeface="Amatic SC"/>
            </a:endParaRPr>
          </a:p>
          <a:p>
            <a:pPr marL="0" indent="0" algn="l"/>
            <a:endParaRPr dirty="0">
              <a:latin typeface="Amatic SC"/>
              <a:ea typeface="Amatic SC"/>
              <a:cs typeface="Amatic SC"/>
              <a:sym typeface="Amatic SC"/>
            </a:endParaRPr>
          </a:p>
        </p:txBody>
      </p:sp>
    </p:spTree>
    <p:extLst>
      <p:ext uri="{BB962C8B-B14F-4D97-AF65-F5344CB8AC3E}">
        <p14:creationId xmlns:p14="http://schemas.microsoft.com/office/powerpoint/2010/main" val="11412365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Machins master brand colours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B365D"/>
      </a:accent1>
      <a:accent2>
        <a:srgbClr val="326195"/>
      </a:accent2>
      <a:accent3>
        <a:srgbClr val="83BD00"/>
      </a:accent3>
      <a:accent4>
        <a:srgbClr val="00AFD7"/>
      </a:accent4>
      <a:accent5>
        <a:srgbClr val="75787B"/>
      </a:accent5>
      <a:accent6>
        <a:srgbClr val="D35D00"/>
      </a:accent6>
      <a:hlink>
        <a:srgbClr val="981E97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each 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2384</TotalTime>
  <Words>955</Words>
  <Application>Microsoft Office PowerPoint</Application>
  <PresentationFormat>Widescreen</PresentationFormat>
  <Paragraphs>151</Paragraphs>
  <Slides>22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Amatic SC</vt:lpstr>
      <vt:lpstr>Arial</vt:lpstr>
      <vt:lpstr>Calibri</vt:lpstr>
      <vt:lpstr>Calibri Light</vt:lpstr>
      <vt:lpstr>Source Code Pro</vt:lpstr>
      <vt:lpstr>Wingdings</vt:lpstr>
      <vt:lpstr>Office Theme</vt:lpstr>
      <vt:lpstr>Beach Day</vt:lpstr>
      <vt:lpstr>Back to work after maternity leave</vt:lpstr>
      <vt:lpstr>Maternity leave</vt:lpstr>
      <vt:lpstr>Me during maternity leave</vt:lpstr>
      <vt:lpstr>The Maternity leave adventure</vt:lpstr>
      <vt:lpstr>Three elements</vt:lpstr>
      <vt:lpstr>The launch</vt:lpstr>
      <vt:lpstr>The orbit</vt:lpstr>
      <vt:lpstr>The re-entry</vt:lpstr>
      <vt:lpstr>Thank you</vt:lpstr>
      <vt:lpstr>Introduction &amp; Connect with Us</vt:lpstr>
      <vt:lpstr>Key Rights</vt:lpstr>
      <vt:lpstr>Rights on return </vt:lpstr>
      <vt:lpstr>Rights on return - 26 weeks or less </vt:lpstr>
      <vt:lpstr>Rights on return - more than 26 weeks </vt:lpstr>
      <vt:lpstr>Priority for alternative employment</vt:lpstr>
      <vt:lpstr>Priority for alternative employment</vt:lpstr>
      <vt:lpstr>Protection from dismissal or detriment</vt:lpstr>
      <vt:lpstr>Holiday Accrual</vt:lpstr>
      <vt:lpstr>Requests for flexible working</vt:lpstr>
      <vt:lpstr>Any Questions?</vt:lpstr>
      <vt:lpstr>PowerPoint Presentation</vt:lpstr>
      <vt:lpstr>Get in touch!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Abi Palmer</cp:lastModifiedBy>
  <cp:revision>162</cp:revision>
  <cp:lastPrinted>2021-03-24T16:52:29Z</cp:lastPrinted>
  <dcterms:created xsi:type="dcterms:W3CDTF">2021-03-24T11:34:30Z</dcterms:created>
  <dcterms:modified xsi:type="dcterms:W3CDTF">2022-07-06T08:49:35Z</dcterms:modified>
</cp:coreProperties>
</file>